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Relationship Id="rId4" Type="http://schemas.openxmlformats.org/package/2006/relationships/metadata/thumbnail" Target="docProps/thumbnail.jpeg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saveSubsetFonts="1">
  <p:sldMasterIdLst>
    <p:sldMasterId id="2147483675" r:id="rId13"/>
  </p:sldMasterIdLst>
  <p:sldIdLst>
    <p:sldId id="256" r:id="rId15"/>
  </p:sldIdLst>
  <p:sldSz cx="6858000" cy="12192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View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281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tableStyles" Target="tableStyles.xml"></Relationship><Relationship Id="rId13" Type="http://schemas.openxmlformats.org/officeDocument/2006/relationships/slideMaster" Target="slideMasters/slideMaster1.xml"></Relationship><Relationship Id="rId14" Type="http://schemas.openxmlformats.org/officeDocument/2006/relationships/theme" Target="theme/theme1.xml"></Relationship><Relationship Id="rId15" Type="http://schemas.openxmlformats.org/officeDocument/2006/relationships/slide" Target="slides/slide1.xml"></Relationship><Relationship Id="rId16" Type="http://schemas.openxmlformats.org/officeDocument/2006/relationships/viewProps" Target="viewProps.xml"></Relationship><Relationship Id="rId17" Type="http://schemas.openxmlformats.org/officeDocument/2006/relationships/presProps" Target="presProps.xml"></Relationship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B78E-1C09-4F35-9F6A-FCF7EAB5DAAB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F9DC-876A-4199-B8B2-F558F8434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899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B78E-1C09-4F35-9F6A-FCF7EAB5DAAB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F9DC-876A-4199-B8B2-F558F8434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982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B78E-1C09-4F35-9F6A-FCF7EAB5DAAB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F9DC-876A-4199-B8B2-F558F8434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57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B78E-1C09-4F35-9F6A-FCF7EAB5DAAB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F9DC-876A-4199-B8B2-F558F8434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773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B78E-1C09-4F35-9F6A-FCF7EAB5DAAB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F9DC-876A-4199-B8B2-F558F8434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79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B78E-1C09-4F35-9F6A-FCF7EAB5DAAB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F9DC-876A-4199-B8B2-F558F8434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43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B78E-1C09-4F35-9F6A-FCF7EAB5DAAB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F9DC-876A-4199-B8B2-F558F8434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067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B78E-1C09-4F35-9F6A-FCF7EAB5DAAB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F9DC-876A-4199-B8B2-F558F8434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591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B78E-1C09-4F35-9F6A-FCF7EAB5DAAB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F9DC-876A-4199-B8B2-F558F8434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783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B78E-1C09-4F35-9F6A-FCF7EAB5DAAB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F9DC-876A-4199-B8B2-F558F8434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685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B78E-1C09-4F35-9F6A-FCF7EAB5DAAB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F9DC-876A-4199-B8B2-F558F8434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21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1B78E-1C09-4F35-9F6A-FCF7EAB5DAAB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4F9DC-876A-4199-B8B2-F558F8434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990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595630" y="558800"/>
            <a:ext cx="1948180" cy="3695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ko-KR" b="1" i="0" dirty="0" smtClean="0">
                <a:solidFill>
                  <a:srgbClr val="000000"/>
                </a:solidFill>
                <a:effectLst/>
                <a:latin typeface="+mn-ea"/>
              </a:rPr>
              <a:t>2023</a:t>
            </a:r>
            <a:r>
              <a:rPr lang="ko-KR" altLang="en-US" b="1" i="0" dirty="0" smtClean="0">
                <a:solidFill>
                  <a:srgbClr val="000000"/>
                </a:solidFill>
                <a:effectLst/>
                <a:latin typeface="+mn-ea"/>
              </a:rPr>
              <a:t>년 </a:t>
            </a:r>
            <a:r>
              <a:rPr lang="ko-KR" altLang="en-US" b="1" i="0" dirty="0" err="1" smtClean="0">
                <a:solidFill>
                  <a:srgbClr val="000000"/>
                </a:solidFill>
                <a:effectLst/>
                <a:latin typeface="+mn-ea"/>
              </a:rPr>
              <a:t>결산공고</a:t>
            </a:r>
            <a:endParaRPr lang="ko-KR" altLang="en-US" b="1" dirty="0">
              <a:latin typeface="+mn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543810" y="8640445"/>
            <a:ext cx="2209165" cy="113855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ko-KR" sz="1200" b="1" i="0" dirty="0" smtClean="0">
                <a:solidFill>
                  <a:srgbClr val="000000"/>
                </a:solidFill>
                <a:effectLst/>
                <a:latin typeface="+mn-ea"/>
              </a:rPr>
              <a:t>2024</a:t>
            </a:r>
            <a:r>
              <a:rPr lang="ko-KR" altLang="en-US" sz="1200" b="1" i="0" dirty="0" smtClean="0">
                <a:solidFill>
                  <a:srgbClr val="000000"/>
                </a:solidFill>
                <a:effectLst/>
                <a:latin typeface="+mn-ea"/>
              </a:rPr>
              <a:t>년 </a:t>
            </a:r>
            <a:r>
              <a:rPr lang="en-US" altLang="ko-KR" sz="1200" b="1" i="0" dirty="0" smtClean="0">
                <a:solidFill>
                  <a:srgbClr val="000000"/>
                </a:solidFill>
                <a:effectLst/>
                <a:latin typeface="+mn-ea"/>
              </a:rPr>
              <a:t>3</a:t>
            </a:r>
            <a:r>
              <a:rPr lang="ko-KR" altLang="en-US" sz="1200" b="1" i="0" dirty="0" smtClean="0">
                <a:solidFill>
                  <a:srgbClr val="000000"/>
                </a:solidFill>
                <a:effectLst/>
                <a:latin typeface="+mn-ea"/>
              </a:rPr>
              <a:t>월 </a:t>
            </a:r>
            <a:r>
              <a:rPr lang="en-US" altLang="ko-KR" sz="1200" b="1" i="0" dirty="0" smtClean="0">
                <a:solidFill>
                  <a:srgbClr val="000000"/>
                </a:solidFill>
                <a:effectLst/>
                <a:latin typeface="+mn-ea"/>
              </a:rPr>
              <a:t>29</a:t>
            </a:r>
            <a:r>
              <a:rPr lang="ko-KR" altLang="en-US" sz="1200" b="1" i="0" dirty="0" smtClean="0">
                <a:solidFill>
                  <a:srgbClr val="000000"/>
                </a:solidFill>
                <a:effectLst/>
                <a:latin typeface="+mn-ea"/>
              </a:rPr>
              <a:t>일 </a:t>
            </a:r>
            <a:endParaRPr lang="en-US" altLang="ko-KR" sz="1200" b="1" i="0" dirty="0" smtClean="0">
              <a:solidFill>
                <a:srgbClr val="000000"/>
              </a:solidFill>
              <a:effectLst/>
              <a:latin typeface="+mn-ea"/>
            </a:endParaRPr>
          </a:p>
          <a:p>
            <a:endParaRPr lang="en-US" altLang="ko-KR" b="1" dirty="0">
              <a:solidFill>
                <a:srgbClr val="000000"/>
              </a:solidFill>
              <a:latin typeface="+mn-ea"/>
            </a:endParaRPr>
          </a:p>
          <a:p>
            <a:r>
              <a:rPr lang="ko-KR" altLang="en-US" sz="2000" b="1" dirty="0" smtClean="0">
                <a:solidFill>
                  <a:srgbClr val="000000"/>
                </a:solidFill>
                <a:latin typeface="+mn-ea"/>
              </a:rPr>
              <a:t>오픈헬스케어㈜ </a:t>
            </a:r>
            <a:endParaRPr lang="en-US" altLang="ko-KR" sz="2000" b="1" dirty="0" smtClean="0">
              <a:solidFill>
                <a:srgbClr val="000000"/>
              </a:solidFill>
              <a:latin typeface="+mn-ea"/>
            </a:endParaRPr>
          </a:p>
          <a:p>
            <a:r>
              <a:rPr lang="ko-KR" altLang="en-US" b="1" dirty="0" smtClean="0">
                <a:solidFill>
                  <a:srgbClr val="000000"/>
                </a:solidFill>
                <a:latin typeface="+mn-ea"/>
              </a:rPr>
              <a:t>대표이사 이 민 철  </a:t>
            </a:r>
            <a:endParaRPr lang="ko-KR" altLang="en-US" b="1" dirty="0"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0060" y="9984740"/>
            <a:ext cx="6378575" cy="1506855"/>
          </a:xfrm>
          <a:prstGeom prst="rect">
            <a:avLst/>
          </a:prstGeom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latinLnBrk="0">
              <a:buFontTx/>
              <a:buNone/>
            </a:pPr>
            <a:r>
              <a:rPr lang="ko-KR" altLang="en-US" sz="1400" b="1">
                <a:latin typeface="맑은 고딕" charset="0"/>
                <a:ea typeface="맑은 고딕" charset="0"/>
              </a:rPr>
              <a:t>〮</a:t>
            </a:r>
            <a:r>
              <a:rPr lang="ko-KR" altLang="en-US" sz="1400" b="1">
                <a:latin typeface="맑은 고딕" charset="0"/>
                <a:ea typeface="맑은 고딕" charset="0"/>
              </a:rPr>
              <a:t> </a:t>
            </a:r>
            <a:r>
              <a:rPr lang="ko-KR" altLang="en-US" sz="1400" b="1">
                <a:latin typeface="나눔고딕" charset="0"/>
                <a:ea typeface="나눔고딕" charset="0"/>
              </a:rPr>
              <a:t>감사의견</a:t>
            </a:r>
            <a:r>
              <a:rPr lang="ko-KR" altLang="en-US" sz="1400">
                <a:latin typeface="나눔고딕" charset="0"/>
                <a:ea typeface="나눔고딕" charset="0"/>
              </a:rPr>
              <a:t> </a:t>
            </a:r>
            <a:endParaRPr lang="ko-KR" altLang="en-US" sz="1400">
              <a:latin typeface="나눔고딕" charset="0"/>
              <a:ea typeface="나눔고딕" charset="0"/>
            </a:endParaRPr>
          </a:p>
          <a:p>
            <a:pPr marL="0" indent="0" latinLnBrk="0">
              <a:buFontTx/>
              <a:buNone/>
            </a:pPr>
            <a:r>
              <a:rPr lang="ko-KR" altLang="en-US" sz="1400">
                <a:latin typeface="나눔고딕" charset="0"/>
                <a:ea typeface="나눔고딕" charset="0"/>
              </a:rPr>
              <a:t>회사의</a:t>
            </a:r>
            <a:r>
              <a:rPr lang="ko-KR" altLang="en-US" sz="1400">
                <a:latin typeface="나눔고딕" charset="0"/>
                <a:ea typeface="나눔고딕" charset="0"/>
              </a:rPr>
              <a:t> 재무제표는 회사의 </a:t>
            </a:r>
            <a:r>
              <a:rPr lang="en-US" altLang="ko-KR" sz="1400">
                <a:latin typeface="나눔고딕" charset="0"/>
                <a:ea typeface="나눔고딕" charset="0"/>
              </a:rPr>
              <a:t>2023</a:t>
            </a:r>
            <a:r>
              <a:rPr lang="ko-KR" altLang="en-US" sz="1400">
                <a:latin typeface="나눔고딕" charset="0"/>
                <a:ea typeface="나눔고딕" charset="0"/>
              </a:rPr>
              <a:t>년 </a:t>
            </a:r>
            <a:r>
              <a:rPr lang="en-US" altLang="ko-KR" sz="1400">
                <a:latin typeface="나눔고딕" charset="0"/>
                <a:ea typeface="나눔고딕" charset="0"/>
              </a:rPr>
              <a:t>12</a:t>
            </a:r>
            <a:r>
              <a:rPr lang="ko-KR" altLang="en-US" sz="1400">
                <a:latin typeface="나눔고딕" charset="0"/>
                <a:ea typeface="나눔고딕" charset="0"/>
              </a:rPr>
              <a:t>월 </a:t>
            </a:r>
            <a:r>
              <a:rPr lang="en-US" altLang="ko-KR" sz="1400">
                <a:latin typeface="나눔고딕" charset="0"/>
                <a:ea typeface="나눔고딕" charset="0"/>
              </a:rPr>
              <a:t>31</a:t>
            </a:r>
            <a:r>
              <a:rPr lang="ko-KR" altLang="en-US" sz="1400">
                <a:latin typeface="나눔고딕" charset="0"/>
                <a:ea typeface="나눔고딕" charset="0"/>
              </a:rPr>
              <a:t>일 현재의 재무상태와 </a:t>
            </a:r>
            <a:endParaRPr lang="ko-KR" altLang="en-US" sz="1400">
              <a:latin typeface="나눔고딕" charset="0"/>
              <a:ea typeface="나눔고딕" charset="0"/>
            </a:endParaRPr>
          </a:p>
          <a:p>
            <a:pPr marL="0" indent="0" latinLnBrk="0">
              <a:buFontTx/>
              <a:buNone/>
            </a:pPr>
            <a:r>
              <a:rPr lang="ko-KR" altLang="en-US" sz="1400">
                <a:latin typeface="나눔고딕" charset="0"/>
                <a:ea typeface="나눔고딕" charset="0"/>
              </a:rPr>
              <a:t>동일로</a:t>
            </a:r>
            <a:r>
              <a:rPr lang="ko-KR" altLang="en-US" sz="1400">
                <a:latin typeface="나눔고딕" charset="0"/>
                <a:ea typeface="나눔고딕" charset="0"/>
              </a:rPr>
              <a:t> 종료되는 보고기간의 재무성과 및 현금흐름을 한국채택국제회계기준에 </a:t>
            </a:r>
            <a:r>
              <a:rPr lang="ko-KR" altLang="en-US" sz="1400">
                <a:latin typeface="나눔고딕" charset="0"/>
                <a:ea typeface="나눔고딕" charset="0"/>
              </a:rPr>
              <a:t>따라</a:t>
            </a:r>
            <a:r>
              <a:rPr lang="en-US" altLang="ko-KR" sz="1400">
                <a:latin typeface="나눔고딕" charset="0"/>
                <a:ea typeface="나눔고딕" charset="0"/>
              </a:rPr>
              <a:t>,</a:t>
            </a:r>
            <a:r>
              <a:rPr lang="en-US" altLang="ko-KR" sz="1400">
                <a:latin typeface="나눔고딕" charset="0"/>
                <a:ea typeface="나눔고딕" charset="0"/>
              </a:rPr>
              <a:t> </a:t>
            </a:r>
            <a:r>
              <a:rPr lang="ko-KR" altLang="en-US" sz="1400">
                <a:latin typeface="나눔고딕" charset="0"/>
                <a:ea typeface="나눔고딕" charset="0"/>
              </a:rPr>
              <a:t>중요성의</a:t>
            </a:r>
            <a:r>
              <a:rPr lang="ko-KR" altLang="en-US" sz="1400">
                <a:latin typeface="나눔고딕" charset="0"/>
                <a:ea typeface="나눔고딕" charset="0"/>
              </a:rPr>
              <a:t> 관점에서 공정하게 표시하고 있습니다</a:t>
            </a:r>
            <a:r>
              <a:rPr lang="en-US" altLang="ko-KR" sz="1400">
                <a:latin typeface="나눔고딕" charset="0"/>
                <a:ea typeface="나눔고딕" charset="0"/>
              </a:rPr>
              <a:t>. </a:t>
            </a:r>
            <a:endParaRPr lang="ko-KR" altLang="en-US" sz="1400">
              <a:latin typeface="나눔고딕" charset="0"/>
              <a:ea typeface="나눔고딕" charset="0"/>
            </a:endParaRPr>
          </a:p>
          <a:p>
            <a:pPr marL="0" indent="0" latinLnBrk="0">
              <a:buFontTx/>
              <a:buNone/>
            </a:pPr>
            <a:r>
              <a:rPr lang="en-US" altLang="ko-KR" sz="1800">
                <a:latin typeface="나눔고딕" charset="0"/>
                <a:ea typeface="나눔고딕" charset="0"/>
              </a:rPr>
              <a:t> </a:t>
            </a:r>
            <a:endParaRPr lang="ko-KR" altLang="en-US">
              <a:latin typeface="나눔고딕" charset="0"/>
              <a:ea typeface="나눔고딕" charset="0"/>
            </a:endParaRPr>
          </a:p>
          <a:p>
            <a:pPr marL="0" indent="0" latinLnBrk="0">
              <a:buFontTx/>
              <a:buNone/>
            </a:pPr>
            <a:r>
              <a:rPr lang="en-US" altLang="ko-KR" sz="1200" b="1">
                <a:latin typeface="나눔고딕" charset="0"/>
                <a:ea typeface="나눔고딕" charset="0"/>
              </a:rPr>
              <a:t>-</a:t>
            </a:r>
            <a:r>
              <a:rPr lang="ko-KR" altLang="en-US" sz="1200" b="1">
                <a:latin typeface="나눔고딕" charset="0"/>
                <a:ea typeface="나눔고딕" charset="0"/>
              </a:rPr>
              <a:t>선진회계법인</a:t>
            </a:r>
            <a:r>
              <a:rPr lang="ko-KR" altLang="en-US" sz="1200" b="1">
                <a:latin typeface="나눔고딕" charset="0"/>
                <a:ea typeface="나눔고딕" charset="0"/>
              </a:rPr>
              <a:t> </a:t>
            </a:r>
            <a:r>
              <a:rPr lang="ko-KR" altLang="en-US" sz="1200" b="1">
                <a:latin typeface="나눔고딕" charset="0"/>
                <a:ea typeface="나눔고딕" charset="0"/>
              </a:rPr>
              <a:t>대표이사</a:t>
            </a:r>
            <a:r>
              <a:rPr lang="ko-KR" altLang="en-US" sz="1200" b="1">
                <a:latin typeface="나눔고딕" charset="0"/>
                <a:ea typeface="나눔고딕" charset="0"/>
              </a:rPr>
              <a:t> </a:t>
            </a:r>
            <a:r>
              <a:rPr lang="ko-KR" altLang="en-US" sz="1200" b="1">
                <a:latin typeface="나눔고딕" charset="0"/>
                <a:ea typeface="나눔고딕" charset="0"/>
              </a:rPr>
              <a:t>문성헌</a:t>
            </a:r>
            <a:r>
              <a:rPr lang="ko-KR" altLang="en-US">
                <a:latin typeface="나눔고딕" charset="0"/>
                <a:ea typeface="나눔고딕" charset="0"/>
              </a:rPr>
              <a:t> </a:t>
            </a:r>
            <a:endParaRPr lang="ko-KR" altLang="en-US">
              <a:latin typeface="나눔고딕" charset="0"/>
              <a:ea typeface="나눔고딕" charset="0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649605" y="9984740"/>
            <a:ext cx="59359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ject 3"/>
          <p:cNvSpPr txBox="1"/>
          <p:nvPr/>
        </p:nvSpPr>
        <p:spPr>
          <a:xfrm>
            <a:off x="673100" y="1184910"/>
            <a:ext cx="117729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000" spc="-145" dirty="0">
                <a:solidFill>
                  <a:prstClr val="black"/>
                </a:solidFill>
                <a:latin typeface="새굴림"/>
                <a:cs typeface="새굴림"/>
              </a:rPr>
              <a:t>오</a:t>
            </a:r>
            <a:r>
              <a:rPr sz="1000" spc="-135" dirty="0">
                <a:solidFill>
                  <a:prstClr val="black"/>
                </a:solidFill>
                <a:latin typeface="새굴림"/>
                <a:cs typeface="새굴림"/>
              </a:rPr>
              <a:t>픈</a:t>
            </a:r>
            <a:r>
              <a:rPr sz="1000" spc="-145" dirty="0">
                <a:solidFill>
                  <a:prstClr val="black"/>
                </a:solidFill>
                <a:latin typeface="새굴림"/>
                <a:cs typeface="새굴림"/>
              </a:rPr>
              <a:t>헬스</a:t>
            </a:r>
            <a:r>
              <a:rPr sz="1000" spc="-135" dirty="0">
                <a:solidFill>
                  <a:prstClr val="black"/>
                </a:solidFill>
                <a:latin typeface="새굴림"/>
                <a:cs typeface="새굴림"/>
              </a:rPr>
              <a:t>케</a:t>
            </a:r>
            <a:r>
              <a:rPr sz="1000" dirty="0">
                <a:solidFill>
                  <a:prstClr val="black"/>
                </a:solidFill>
                <a:latin typeface="새굴림"/>
                <a:cs typeface="새굴림"/>
              </a:rPr>
              <a:t>어</a:t>
            </a:r>
            <a:r>
              <a:rPr sz="1000" spc="-185" dirty="0">
                <a:solidFill>
                  <a:prstClr val="black"/>
                </a:solidFill>
                <a:latin typeface="새굴림"/>
                <a:cs typeface="새굴림"/>
              </a:rPr>
              <a:t> </a:t>
            </a:r>
            <a:r>
              <a:rPr sz="1000" spc="-145" dirty="0">
                <a:solidFill>
                  <a:prstClr val="black"/>
                </a:solidFill>
                <a:latin typeface="새굴림"/>
                <a:cs typeface="새굴림"/>
              </a:rPr>
              <a:t>주식</a:t>
            </a:r>
            <a:r>
              <a:rPr sz="1000" spc="-135" dirty="0">
                <a:solidFill>
                  <a:prstClr val="black"/>
                </a:solidFill>
                <a:latin typeface="새굴림"/>
                <a:cs typeface="새굴림"/>
              </a:rPr>
              <a:t>회</a:t>
            </a:r>
            <a:r>
              <a:rPr sz="1000" dirty="0">
                <a:solidFill>
                  <a:prstClr val="black"/>
                </a:solidFill>
                <a:latin typeface="새굴림"/>
                <a:cs typeface="새굴림"/>
              </a:rPr>
              <a:t>사</a:t>
            </a:r>
            <a:endParaRPr sz="1000">
              <a:solidFill>
                <a:prstClr val="black"/>
              </a:solidFill>
              <a:latin typeface="새굴림"/>
              <a:cs typeface="새굴림"/>
            </a:endParaRPr>
          </a:p>
        </p:txBody>
      </p:sp>
      <p:sp>
        <p:nvSpPr>
          <p:cNvPr id="12" name="object 4"/>
          <p:cNvSpPr txBox="1"/>
          <p:nvPr/>
        </p:nvSpPr>
        <p:spPr>
          <a:xfrm>
            <a:off x="5574030" y="1184910"/>
            <a:ext cx="55626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000" spc="-25" dirty="0">
                <a:solidFill>
                  <a:prstClr val="black"/>
                </a:solidFill>
                <a:latin typeface="새굴림"/>
                <a:cs typeface="새굴림"/>
              </a:rPr>
              <a:t>(</a:t>
            </a:r>
            <a:r>
              <a:rPr sz="1000" spc="-145" dirty="0">
                <a:solidFill>
                  <a:prstClr val="black"/>
                </a:solidFill>
                <a:latin typeface="새굴림"/>
                <a:cs typeface="새굴림"/>
              </a:rPr>
              <a:t>단</a:t>
            </a:r>
            <a:r>
              <a:rPr sz="1000" dirty="0">
                <a:solidFill>
                  <a:prstClr val="black"/>
                </a:solidFill>
                <a:latin typeface="새굴림"/>
                <a:cs typeface="새굴림"/>
              </a:rPr>
              <a:t>위</a:t>
            </a:r>
            <a:r>
              <a:rPr sz="1000" spc="-185" dirty="0">
                <a:solidFill>
                  <a:prstClr val="black"/>
                </a:solidFill>
                <a:latin typeface="새굴림"/>
                <a:cs typeface="새굴림"/>
              </a:rPr>
              <a:t> </a:t>
            </a:r>
            <a:r>
              <a:rPr sz="1000" dirty="0">
                <a:solidFill>
                  <a:prstClr val="black"/>
                </a:solidFill>
                <a:latin typeface="새굴림"/>
                <a:cs typeface="새굴림"/>
              </a:rPr>
              <a:t>:</a:t>
            </a:r>
            <a:r>
              <a:rPr sz="1000" spc="-90" dirty="0">
                <a:solidFill>
                  <a:prstClr val="black"/>
                </a:solidFill>
                <a:latin typeface="새굴림"/>
                <a:cs typeface="새굴림"/>
              </a:rPr>
              <a:t> </a:t>
            </a:r>
            <a:r>
              <a:rPr sz="1000" spc="-145" dirty="0">
                <a:solidFill>
                  <a:prstClr val="black"/>
                </a:solidFill>
                <a:latin typeface="새굴림"/>
                <a:cs typeface="새굴림"/>
              </a:rPr>
              <a:t>원</a:t>
            </a:r>
            <a:r>
              <a:rPr sz="1000" dirty="0">
                <a:solidFill>
                  <a:prstClr val="black"/>
                </a:solidFill>
                <a:latin typeface="새굴림"/>
                <a:cs typeface="새굴림"/>
              </a:rPr>
              <a:t>)</a:t>
            </a:r>
            <a:endParaRPr sz="1000">
              <a:solidFill>
                <a:prstClr val="black"/>
              </a:solidFill>
              <a:latin typeface="새굴림"/>
              <a:cs typeface="새굴림"/>
            </a:endParaRPr>
          </a:p>
        </p:txBody>
      </p:sp>
      <p:graphicFrame>
        <p:nvGraphicFramePr>
          <p:cNvPr id="13" name="object 5"/>
          <p:cNvGraphicFramePr>
            <a:graphicFrameLocks noGrp="1"/>
          </p:cNvGraphicFramePr>
          <p:nvPr/>
        </p:nvGraphicFramePr>
        <p:xfrm>
          <a:off x="649605" y="1568450"/>
          <a:ext cx="5765800" cy="6847205"/>
        </p:xfrm>
        <a:graphic>
          <a:graphicData uri="http://schemas.openxmlformats.org/drawingml/2006/table">
            <a:tbl>
              <a:tblPr firstRow="1" bandRow="1">
                <a:tableStyleId>{00000000-0000-0000-0000-000000000000}</a:tableStyleId>
              </a:tblPr>
              <a:tblGrid>
                <a:gridCol w="3707130"/>
                <a:gridCol w="2058670"/>
              </a:tblGrid>
              <a:tr h="200660">
                <a:tc>
                  <a:txBody>
                    <a:bodyPr/>
                    <a:lstStyle/>
                    <a:p>
                      <a:pPr marL="10795" indent="0" algn="ctr" latinLnBrk="0" lvl="1">
                        <a:tabLst>
                          <a:tab pos="462915" algn="l"/>
                        </a:tabLst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2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과</a:t>
                      </a:r>
                      <a:r>
                        <a:rPr sz="1050" kern="1200" spc="20" i="0" b="1">
                          <a:solidFill>
                            <a:schemeClr val="tx1"/>
                          </a:solidFill>
                          <a:latin typeface="맑은 고딕" charset="0"/>
                          <a:ea typeface="+mn-ea"/>
                          <a:cs typeface="새굴림" charset="0"/>
                        </a:rPr>
                        <a:t>	목</a:t>
                      </a:r>
                      <a:endParaRPr lang="ko-KR" altLang="en-US" sz="1050" kern="1200" i="0" b="1">
                        <a:solidFill>
                          <a:schemeClr val="tx1"/>
                        </a:solidFill>
                        <a:latin typeface="맑은 고딕" charset="0"/>
                        <a:ea typeface="+mn-ea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7035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7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제1(당)기말</a:t>
                      </a:r>
                      <a:endParaRPr lang="ko-KR" altLang="en-US" sz="1050" kern="1200" i="0" b="1">
                        <a:solidFill>
                          <a:schemeClr val="tx1"/>
                        </a:solidFill>
                        <a:latin typeface="맑은 고딕" charset="0"/>
                        <a:ea typeface="+mn-ea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rgbClr val="DBDBDB"/>
                    </a:solidFill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33020" indent="0" latinLnBrk="0" lvl="1">
                        <a:tabLst>
                          <a:tab pos="773430" algn="l"/>
                        </a:tabLst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2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자</a:t>
                      </a:r>
                      <a:r>
                        <a:rPr sz="1050" kern="1200" spc="2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	산</a:t>
                      </a:r>
                      <a:endParaRPr lang="ko-KR" altLang="en-US" sz="105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 lvl="1">
                        <a:lnSpc>
                          <a:spcPct val="100000"/>
                        </a:lnSpc>
                        <a:buFontTx/>
                        <a:buNone/>
                      </a:pP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+mn-ea"/>
                        <a:cs typeface="Times New Roman" charset="0"/>
                      </a:endParaRPr>
                    </a:p>
                  </a:txBody>
                  <a:tcPr marL="0" marR="0" marT="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08280">
                <a:tc>
                  <a:txBody>
                    <a:bodyPr/>
                    <a:lstStyle/>
                    <a:p>
                      <a:pPr marL="3302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I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.</a:t>
                      </a:r>
                      <a:r>
                        <a:rPr sz="1050" kern="1200" spc="-80" i="0" b="0">
                          <a:solidFill>
                            <a:schemeClr val="tx1"/>
                          </a:solidFill>
                          <a:latin typeface="맑은 고딕" charset="0"/>
                          <a:ea typeface="+mn-ea"/>
                          <a:cs typeface="새굴림" charset="0"/>
                        </a:rPr>
                        <a:t> </a:t>
                      </a:r>
                      <a:r>
                        <a:rPr sz="1050" kern="1200" spc="-150" i="0" b="0">
                          <a:solidFill>
                            <a:schemeClr val="tx1"/>
                          </a:solidFill>
                          <a:latin typeface="맑은 고딕" charset="0"/>
                          <a:ea typeface="+mn-ea"/>
                          <a:cs typeface="새굴림" charset="0"/>
                        </a:rPr>
                        <a:t>유</a:t>
                      </a:r>
                      <a:r>
                        <a:rPr sz="1050" kern="1200" spc="-140" i="0" b="0">
                          <a:solidFill>
                            <a:schemeClr val="tx1"/>
                          </a:solidFill>
                          <a:latin typeface="맑은 고딕" charset="0"/>
                          <a:ea typeface="+mn-ea"/>
                          <a:cs typeface="새굴림" charset="0"/>
                        </a:rPr>
                        <a:t>동</a:t>
                      </a:r>
                      <a:r>
                        <a:rPr sz="1050" kern="1200" spc="-15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자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산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9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85,194,672,953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+mn-ea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574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현금및현금성자산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8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2,850,722,394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+mn-ea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574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단기금융상품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9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15,000,000,000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574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2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당기손익-공정가치측정금융자산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+mn-ea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9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64,115,617,744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574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기타금융자산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8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2,504,608,741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574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당기법인세자산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8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22,645,020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574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기타유동자산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9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701,079,054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3302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II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.</a:t>
                      </a:r>
                      <a:r>
                        <a:rPr sz="1050" kern="1200" spc="-8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spc="-15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비</a:t>
                      </a:r>
                      <a:r>
                        <a:rPr sz="1050" kern="1200" spc="-14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유</a:t>
                      </a:r>
                      <a:r>
                        <a:rPr sz="1050" kern="1200" spc="-15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동</a:t>
                      </a:r>
                      <a:r>
                        <a:rPr sz="1050" kern="1200" spc="-14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자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산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9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10,497,522,946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574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2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기타포괄손익-공정가치측정금융자산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9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500,000,000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574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9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유형자산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+mn-ea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9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767,907,551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08280">
                <a:tc>
                  <a:txBody>
                    <a:bodyPr/>
                    <a:lstStyle/>
                    <a:p>
                      <a:pPr marL="1574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9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무형자산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9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261,959,645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574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기타금융자산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9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617,655,750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97815">
                <a:tc>
                  <a:txBody>
                    <a:bodyPr/>
                    <a:lstStyle/>
                    <a:p>
                      <a:pPr marL="1574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종속기업투자주식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8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8,350,000,000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8178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2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자</a:t>
                      </a:r>
                      <a:r>
                        <a:rPr sz="1050" kern="1200" spc="2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spc="40" i="0" b="1">
                          <a:solidFill>
                            <a:schemeClr val="tx1"/>
                          </a:solidFill>
                          <a:latin typeface="맑은 고딕" charset="0"/>
                          <a:ea typeface="+mn-ea"/>
                          <a:cs typeface="새굴림" charset="0"/>
                        </a:rPr>
                        <a:t> </a:t>
                      </a:r>
                      <a:r>
                        <a:rPr sz="1050" kern="1200" spc="2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산 </a:t>
                      </a:r>
                      <a:r>
                        <a:rPr sz="1050" kern="1200" spc="4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spc="2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총 </a:t>
                      </a:r>
                      <a:r>
                        <a:rPr sz="1050" kern="1200" spc="4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spc="2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계</a:t>
                      </a:r>
                      <a:endParaRPr lang="ko-KR" altLang="en-US" sz="105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9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95,692,195,899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33020" indent="0" latinLnBrk="0" lvl="1">
                        <a:tabLst>
                          <a:tab pos="773430" algn="l"/>
                        </a:tabLst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2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부</a:t>
                      </a:r>
                      <a:r>
                        <a:rPr sz="1050" kern="1200" spc="20" i="0" b="0">
                          <a:solidFill>
                            <a:schemeClr val="tx1"/>
                          </a:solidFill>
                          <a:latin typeface="맑은 고딕" charset="0"/>
                          <a:ea typeface="+mn-ea"/>
                          <a:cs typeface="새굴림" charset="0"/>
                        </a:rPr>
                        <a:t>	</a:t>
                      </a:r>
                      <a:r>
                        <a:rPr sz="1050" kern="1200" spc="2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채</a:t>
                      </a:r>
                      <a:r>
                        <a:rPr lang="en-US" sz="1050" kern="1200" spc="20" i="0" b="0">
                          <a:solidFill>
                            <a:schemeClr val="tx1"/>
                          </a:solidFill>
                          <a:latin typeface="Calibri" charset="0"/>
                          <a:ea typeface="+mn-ea"/>
                          <a:cs typeface="새굴림" charset="0"/>
                        </a:rPr>
                        <a:t> 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Calibri" charset="0"/>
                        <a:ea typeface="+mn-ea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 lvl="1">
                        <a:lnSpc>
                          <a:spcPct val="100000"/>
                        </a:lnSpc>
                        <a:buFontTx/>
                        <a:buNone/>
                      </a:pP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Times New Roman" charset="0"/>
                      </a:endParaRPr>
                    </a:p>
                  </a:txBody>
                  <a:tcPr marL="0" marR="0" marT="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3302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I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.</a:t>
                      </a:r>
                      <a:r>
                        <a:rPr sz="1050" kern="1200" spc="-8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유</a:t>
                      </a:r>
                      <a:r>
                        <a:rPr sz="1050" kern="1200" spc="-190" i="0" b="0">
                          <a:solidFill>
                            <a:schemeClr val="tx1"/>
                          </a:solidFill>
                          <a:latin typeface="맑은 고딕" charset="0"/>
                          <a:ea typeface="+mn-ea"/>
                          <a:cs typeface="새굴림" charset="0"/>
                        </a:rPr>
                        <a:t> 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동</a:t>
                      </a:r>
                      <a:r>
                        <a:rPr sz="1050" kern="1200" spc="-180" i="0" b="0">
                          <a:solidFill>
                            <a:schemeClr val="tx1"/>
                          </a:solidFill>
                          <a:latin typeface="맑은 고딕" charset="0"/>
                          <a:ea typeface="+mn-ea"/>
                          <a:cs typeface="새굴림" charset="0"/>
                        </a:rPr>
                        <a:t> 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부</a:t>
                      </a:r>
                      <a:r>
                        <a:rPr sz="1050" kern="1200" spc="-19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채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8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1,149,408,555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574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기타금융부채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9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951,291,165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574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기타유동부채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9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198,117,390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3302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II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.</a:t>
                      </a:r>
                      <a:r>
                        <a:rPr sz="1050" kern="1200" spc="-8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비</a:t>
                      </a:r>
                      <a:r>
                        <a:rPr sz="1050" kern="1200" spc="-19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유</a:t>
                      </a:r>
                      <a:r>
                        <a:rPr sz="1050" kern="1200" spc="-18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동</a:t>
                      </a:r>
                      <a:r>
                        <a:rPr sz="1050" kern="1200" spc="-19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부</a:t>
                      </a:r>
                      <a:r>
                        <a:rPr sz="1050" kern="1200" spc="-19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채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9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533,746,213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574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기타금융부채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9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282,491,875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574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순확정급여부채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9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233,716,450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574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기타충당부채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8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17,537,888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81788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lang="en-US" sz="1050" kern="1200" spc="20" i="0" b="0">
                          <a:solidFill>
                            <a:schemeClr val="tx1"/>
                          </a:solidFill>
                          <a:latin typeface="Calibri" charset="0"/>
                          <a:ea typeface="+mn-ea"/>
                          <a:cs typeface="새굴림" charset="0"/>
                        </a:rPr>
                        <a:t>    </a:t>
                      </a:r>
                      <a:r>
                        <a:rPr sz="1050" kern="1200" spc="20" i="0" b="0">
                          <a:solidFill>
                            <a:schemeClr val="tx1"/>
                          </a:solidFill>
                          <a:latin typeface="맑은 고딕" charset="0"/>
                          <a:ea typeface="+mn-ea"/>
                          <a:cs typeface="새굴림" charset="0"/>
                        </a:rPr>
                        <a:t>부 </a:t>
                      </a:r>
                      <a:r>
                        <a:rPr sz="1050" kern="1200" spc="40" i="0" b="0">
                          <a:solidFill>
                            <a:schemeClr val="tx1"/>
                          </a:solidFill>
                          <a:latin typeface="맑은 고딕" charset="0"/>
                          <a:ea typeface="+mn-ea"/>
                          <a:cs typeface="새굴림" charset="0"/>
                        </a:rPr>
                        <a:t> </a:t>
                      </a:r>
                      <a:r>
                        <a:rPr sz="1050" kern="1200" spc="2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채 </a:t>
                      </a:r>
                      <a:r>
                        <a:rPr sz="1050" kern="1200" spc="4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spc="2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총 </a:t>
                      </a:r>
                      <a:r>
                        <a:rPr sz="1050" kern="1200" spc="4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spc="2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계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8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1,683,154,768</a:t>
                      </a:r>
                      <a:endParaRPr lang="ko-KR" altLang="en-US" sz="1100" kern="1200" i="0" b="0">
                        <a:solidFill>
                          <a:schemeClr val="tx1"/>
                        </a:solidFill>
                        <a:latin typeface="맑은 고딕" charset="0"/>
                        <a:ea typeface="+mn-ea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33020" indent="0" latinLnBrk="0" lvl="1">
                        <a:tabLst>
                          <a:tab pos="773430" algn="l"/>
                        </a:tabLst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2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자</a:t>
                      </a:r>
                      <a:r>
                        <a:rPr sz="1050" kern="1200" spc="2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	본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 lvl="1">
                        <a:lnSpc>
                          <a:spcPct val="100000"/>
                        </a:lnSpc>
                        <a:buFontTx/>
                        <a:buNone/>
                      </a:pP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Times New Roman" charset="0"/>
                      </a:endParaRPr>
                    </a:p>
                  </a:txBody>
                  <a:tcPr marL="0" marR="0" marT="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33020" indent="0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I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.</a:t>
                      </a:r>
                      <a:r>
                        <a:rPr sz="1050" kern="1200" spc="-8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spc="-15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자</a:t>
                      </a:r>
                      <a:r>
                        <a:rPr sz="1050" kern="1200" spc="-14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본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금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9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100,000,000,000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33020" indent="0" latinLnBrk="0" lvl="1">
                        <a:lnSpc>
                          <a:spcPct val="100000"/>
                        </a:lnSpc>
                        <a:spcBef>
                          <a:spcPct val="310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II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.</a:t>
                      </a:r>
                      <a:r>
                        <a:rPr sz="1050" kern="1200" spc="-8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spc="-15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자</a:t>
                      </a:r>
                      <a:r>
                        <a:rPr sz="1050" kern="1200" spc="-14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본</a:t>
                      </a:r>
                      <a:r>
                        <a:rPr sz="1050" kern="1200" spc="-15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잉</a:t>
                      </a:r>
                      <a:r>
                        <a:rPr sz="1050" kern="1200" spc="-14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여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금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0"/>
                        </a:spcBef>
                        <a:buFontTx/>
                        <a:buNone/>
                      </a:pPr>
                      <a:r>
                        <a:rPr sz="1100" kern="120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-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+mn-ea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33020" indent="0" latinLnBrk="0" lvl="1">
                        <a:lnSpc>
                          <a:spcPct val="100000"/>
                        </a:lnSpc>
                        <a:spcBef>
                          <a:spcPct val="310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III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.</a:t>
                      </a:r>
                      <a:r>
                        <a:rPr sz="1050" kern="1200" spc="-8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spc="-15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이</a:t>
                      </a:r>
                      <a:r>
                        <a:rPr sz="1050" kern="1200" spc="-14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익잉</a:t>
                      </a:r>
                      <a:r>
                        <a:rPr sz="1050" kern="1200" spc="-15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여</a:t>
                      </a:r>
                      <a:r>
                        <a:rPr sz="1050" kern="12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금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latinLnBrk="0" lvl="1">
                        <a:lnSpc>
                          <a:spcPct val="100000"/>
                        </a:lnSpc>
                        <a:spcBef>
                          <a:spcPct val="310"/>
                        </a:spcBef>
                        <a:buFontTx/>
                        <a:buNone/>
                      </a:pPr>
                      <a:r>
                        <a:rPr sz="1100" kern="1200" spc="-80" i="0" b="1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(5,990,958,869)</a:t>
                      </a:r>
                      <a:endParaRPr lang="ko-KR" altLang="en-US" sz="1100" kern="1200" i="0" b="1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8415" indent="0" algn="ct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2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자</a:t>
                      </a:r>
                      <a:r>
                        <a:rPr sz="1050" kern="1200" spc="2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spc="4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spc="2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본 </a:t>
                      </a:r>
                      <a:r>
                        <a:rPr sz="1050" kern="1200" spc="4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spc="2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총 </a:t>
                      </a:r>
                      <a:r>
                        <a:rPr sz="1050" kern="1200" spc="4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 </a:t>
                      </a:r>
                      <a:r>
                        <a:rPr sz="1050" kern="1200" spc="2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계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9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94,009,041,131</a:t>
                      </a:r>
                      <a:endParaRPr lang="ko-KR" altLang="en-US" sz="1100" kern="1200" i="0" b="0">
                        <a:solidFill>
                          <a:schemeClr val="tx1"/>
                        </a:solidFill>
                        <a:latin typeface="맑은 고딕" charset="0"/>
                        <a:ea typeface="+mn-ea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8415" indent="0" algn="ct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부채</a:t>
                      </a:r>
                      <a:r>
                        <a:rPr lang="en-US" sz="1050" kern="1200" spc="-100" i="0" b="0">
                          <a:solidFill>
                            <a:schemeClr val="tx1"/>
                          </a:solidFill>
                          <a:latin typeface="Calibri" charset="0"/>
                          <a:ea typeface="+mn-ea"/>
                          <a:cs typeface="새굴림" charset="0"/>
                        </a:rPr>
                        <a:t>  </a:t>
                      </a: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및</a:t>
                      </a:r>
                      <a:r>
                        <a:rPr lang="en-US" sz="1050" kern="1200" spc="-100" i="0" b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새굴림" charset="0"/>
                        </a:rPr>
                        <a:t> </a:t>
                      </a: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자본</a:t>
                      </a:r>
                      <a:r>
                        <a:rPr lang="en-US" sz="1050" kern="1200" spc="-100" i="0" b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새굴림" charset="0"/>
                        </a:rPr>
                        <a:t> </a:t>
                      </a:r>
                      <a:r>
                        <a:rPr sz="1050" kern="1200" spc="-10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총계</a:t>
                      </a:r>
                      <a:endParaRPr lang="ko-KR" altLang="en-US" sz="105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 lvl="1">
                        <a:lnSpc>
                          <a:spcPct val="100000"/>
                        </a:lnSpc>
                        <a:spcBef>
                          <a:spcPct val="315"/>
                        </a:spcBef>
                        <a:buFontTx/>
                        <a:buNone/>
                      </a:pPr>
                      <a:r>
                        <a:rPr sz="1100" kern="1200" spc="-90" i="0" b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  <a:cs typeface="새굴림" charset="0"/>
                        </a:rPr>
                        <a:t>95,692,195,899</a:t>
                      </a:r>
                      <a:endParaRPr lang="ko-KR" altLang="en-US" sz="1100" kern="1200" i="0" b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  <a:cs typeface="새굴림" charset="0"/>
                      </a:endParaRPr>
                    </a:p>
                  </a:txBody>
                  <a:tcPr marL="0" marR="0" marT="39370" marB="0" anchor="t">
                    <a:lnL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780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Polaris Office Slide</Application>
  <AppVersion>12.000</AppVersion>
  <Characters>0</Characters>
  <CharactersWithSpaces>0</CharactersWithSpaces>
  <DocSecurity>0</DocSecurity>
  <HyperlinksChanged>false</HyperlinksChanged>
  <Lines>0</Lines>
  <LinksUpToDate>false</LinksUpToDate>
  <Pages>1</Pages>
  <Paragraphs>71</Paragraphs>
  <Words>155</Words>
  <TotalTime>0</TotalTime>
  <MMClips>0</MMClips>
  <ScaleCrop>false</ScaleCrop>
  <HeadingPairs>
    <vt:vector size="2" baseType="variant">
      <vt:variant>
        <vt:lpstr>Title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김은정</dc:creator>
  <cp:lastModifiedBy>po_user</cp:lastModifiedBy>
  <dc:title>PowerPoint 프레젠테이션</dc:title>
  <dcterms:modified xsi:type="dcterms:W3CDTF">2024-03-29T08:21:04Z</dcterms:modified>
</cp:coreProperties>
</file>